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64" r:id="rId2"/>
    <p:sldId id="256" r:id="rId3"/>
    <p:sldId id="257" r:id="rId4"/>
    <p:sldId id="258" r:id="rId5"/>
    <p:sldId id="259" r:id="rId6"/>
    <p:sldId id="260" r:id="rId7"/>
    <p:sldId id="261" r:id="rId8"/>
    <p:sldId id="265" r:id="rId9"/>
    <p:sldId id="262" r:id="rId10"/>
    <p:sldId id="263" r:id="rId11"/>
  </p:sldIdLst>
  <p:sldSz cx="14630400" cy="8229600"/>
  <p:notesSz cx="8229600" cy="14630400"/>
  <p:embeddedFontLst>
    <p:embeddedFont>
      <p:font typeface="Kanit" panose="020B0604020202020204" charset="-34"/>
      <p:regular r:id="rId13"/>
    </p:embeddedFont>
    <p:embeddedFont>
      <p:font typeface="Martel Sans Light"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971C31D-1464-482F-8522-4FC76CCEA9DC}">
          <p14:sldIdLst>
            <p14:sldId id="264"/>
            <p14:sldId id="256"/>
            <p14:sldId id="257"/>
            <p14:sldId id="258"/>
            <p14:sldId id="259"/>
            <p14:sldId id="260"/>
            <p14:sldId id="261"/>
          </p14:sldIdLst>
        </p14:section>
        <p14:section name="Untitled Section" id="{EEB0C8B6-67FD-4FB5-819B-AA966EDCEDBE}">
          <p14:sldIdLst>
            <p14:sldId id="265"/>
            <p14:sldId id="262"/>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6" d="100"/>
          <a:sy n="66" d="100"/>
        </p:scale>
        <p:origin x="72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6376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437054E-A0FD-2952-9118-0A4613F59FDE}"/>
              </a:ext>
            </a:extLst>
          </p:cNvPr>
          <p:cNvSpPr txBox="1"/>
          <p:nvPr/>
        </p:nvSpPr>
        <p:spPr>
          <a:xfrm>
            <a:off x="3657600" y="1437144"/>
            <a:ext cx="7315200" cy="2523768"/>
          </a:xfrm>
          <a:prstGeom prst="rect">
            <a:avLst/>
          </a:prstGeom>
          <a:noFill/>
        </p:spPr>
        <p:txBody>
          <a:bodyPr wrap="square">
            <a:spAutoFit/>
          </a:bodyPr>
          <a:lstStyle/>
          <a:p>
            <a:r>
              <a:rPr lang="en-US" sz="2800" dirty="0">
                <a:solidFill>
                  <a:schemeClr val="bg1"/>
                </a:solidFill>
              </a:rPr>
              <a:t>NAME: DIKSHANT KUMAR SINGH</a:t>
            </a:r>
          </a:p>
          <a:p>
            <a:endParaRPr lang="en-US" sz="2800" dirty="0">
              <a:solidFill>
                <a:schemeClr val="bg1"/>
              </a:solidFill>
            </a:endParaRPr>
          </a:p>
          <a:p>
            <a:r>
              <a:rPr lang="en-US" sz="2800" dirty="0">
                <a:solidFill>
                  <a:schemeClr val="bg1"/>
                </a:solidFill>
              </a:rPr>
              <a:t>AUTOMATED SORTING SYSTEM USING MECHATRONICS PRICIPLE</a:t>
            </a:r>
          </a:p>
          <a:p>
            <a:r>
              <a:rPr lang="en-US" dirty="0"/>
              <a:t>.  </a:t>
            </a:r>
          </a:p>
          <a:p>
            <a:r>
              <a:rPr lang="en-US" dirty="0"/>
              <a:t>I</a:t>
            </a:r>
            <a:r>
              <a:rPr lang="en-US" sz="2800" dirty="0">
                <a:solidFill>
                  <a:schemeClr val="bg1"/>
                </a:solidFill>
              </a:rPr>
              <a:t>INTEL UNNATI INDUSTRIAL TRAINING</a:t>
            </a:r>
            <a:endParaRPr lang="en-US" dirty="0"/>
          </a:p>
        </p:txBody>
      </p:sp>
      <p:pic>
        <p:nvPicPr>
          <p:cNvPr id="4" name="Audio 3">
            <a:hlinkClick r:id="" action="ppaction://media"/>
            <a:extLst>
              <a:ext uri="{FF2B5EF4-FFF2-40B4-BE49-F238E27FC236}">
                <a16:creationId xmlns:a16="http://schemas.microsoft.com/office/drawing/2014/main" id="{A1B277F7-6D90-8928-9F4D-BD8C329DF6E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245" t="-161075" r="-325245" b="-161075"/>
          <a:stretch>
            <a:fillRect/>
          </a:stretch>
        </p:blipFill>
        <p:spPr>
          <a:xfrm>
            <a:off x="10972800" y="6172200"/>
            <a:ext cx="3657600" cy="2057400"/>
          </a:xfrm>
          <a:prstGeom prst="rect">
            <a:avLst/>
          </a:prstGeom>
        </p:spPr>
      </p:pic>
    </p:spTree>
    <p:extLst>
      <p:ext uri="{BB962C8B-B14F-4D97-AF65-F5344CB8AC3E}">
        <p14:creationId xmlns:p14="http://schemas.microsoft.com/office/powerpoint/2010/main" val="3363301358"/>
      </p:ext>
    </p:extLst>
  </p:cSld>
  <p:clrMapOvr>
    <a:masterClrMapping/>
  </p:clrMapOvr>
  <mc:AlternateContent xmlns:mc="http://schemas.openxmlformats.org/markup-compatibility/2006">
    <mc:Choice xmlns:p14="http://schemas.microsoft.com/office/powerpoint/2010/main" Requires="p14">
      <p:transition spd="slow" p14:dur="2000" advTm="35223"/>
    </mc:Choice>
    <mc:Fallback>
      <p:transition spd="slow" advTm="352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9144000" y="0"/>
            <a:ext cx="5486400" cy="8229600"/>
          </a:xfrm>
          <a:prstGeom prst="rect">
            <a:avLst/>
          </a:prstGeom>
        </p:spPr>
      </p:pic>
      <p:sp>
        <p:nvSpPr>
          <p:cNvPr id="3" name="Text 0"/>
          <p:cNvSpPr/>
          <p:nvPr/>
        </p:nvSpPr>
        <p:spPr>
          <a:xfrm>
            <a:off x="837724" y="2817257"/>
            <a:ext cx="7037308"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Conclusion and Future Work</a:t>
            </a:r>
            <a:endParaRPr lang="en-US" sz="4400" dirty="0"/>
          </a:p>
        </p:txBody>
      </p:sp>
      <p:sp>
        <p:nvSpPr>
          <p:cNvPr id="4" name="Text 1"/>
          <p:cNvSpPr/>
          <p:nvPr/>
        </p:nvSpPr>
        <p:spPr>
          <a:xfrm>
            <a:off x="837724" y="3880247"/>
            <a:ext cx="7468553" cy="1532096"/>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The automated sorting system was designed and implemented. Key takeaways emphasize mechatronics integration. Future research includes advanced sensors and improved algorithms. Expanding the system to handle diverse objects is planned.</a:t>
            </a:r>
          </a:p>
          <a:p>
            <a:pPr marL="0" indent="0" algn="l">
              <a:lnSpc>
                <a:spcPts val="3000"/>
              </a:lnSpc>
              <a:buNone/>
            </a:pPr>
            <a:endParaRPr lang="en-US" sz="1850" dirty="0">
              <a:solidFill>
                <a:srgbClr val="D9E1FF"/>
              </a:solidFill>
              <a:latin typeface="Martel Sans Light" pitchFamily="34" charset="0"/>
              <a:cs typeface="Martel Sans Light" pitchFamily="34" charset="-120"/>
            </a:endParaRPr>
          </a:p>
          <a:p>
            <a:pPr marL="0" indent="0" algn="l">
              <a:lnSpc>
                <a:spcPts val="3000"/>
              </a:lnSpc>
              <a:buNone/>
            </a:pPr>
            <a:endParaRPr lang="en-US" sz="1850" dirty="0">
              <a:solidFill>
                <a:srgbClr val="D9E1FF"/>
              </a:solidFill>
              <a:latin typeface="Martel Sans Light" pitchFamily="34" charset="0"/>
              <a:cs typeface="Martel Sans Light" pitchFamily="34" charset="-120"/>
            </a:endParaRPr>
          </a:p>
          <a:p>
            <a:pPr marL="0" indent="0" algn="l">
              <a:lnSpc>
                <a:spcPts val="3000"/>
              </a:lnSpc>
              <a:buNone/>
            </a:pPr>
            <a:endParaRPr lang="en-US" sz="1850" dirty="0">
              <a:solidFill>
                <a:srgbClr val="D9E1FF"/>
              </a:solidFill>
              <a:latin typeface="Martel Sans Light" pitchFamily="34" charset="0"/>
              <a:cs typeface="Martel Sans Light" pitchFamily="34" charset="-120"/>
            </a:endParaRPr>
          </a:p>
          <a:p>
            <a:pPr marL="0" indent="0" algn="l">
              <a:lnSpc>
                <a:spcPts val="3000"/>
              </a:lnSpc>
              <a:buNone/>
            </a:pPr>
            <a:r>
              <a:rPr lang="en-US" sz="1850" dirty="0">
                <a:solidFill>
                  <a:srgbClr val="D9E1FF"/>
                </a:solidFill>
                <a:latin typeface="Martel Sans Light" pitchFamily="34" charset="0"/>
                <a:cs typeface="Martel Sans Light" pitchFamily="34" charset="-120"/>
              </a:rPr>
              <a:t>VIDEO </a:t>
            </a:r>
            <a:r>
              <a:rPr lang="en-US" sz="1850" err="1">
                <a:solidFill>
                  <a:srgbClr val="D9E1FF"/>
                </a:solidFill>
                <a:latin typeface="Martel Sans Light" pitchFamily="34" charset="0"/>
                <a:cs typeface="Martel Sans Light" pitchFamily="34" charset="-120"/>
              </a:rPr>
              <a:t>LINK</a:t>
            </a:r>
            <a:r>
              <a:rPr lang="en-US" sz="1850">
                <a:solidFill>
                  <a:srgbClr val="D9E1FF"/>
                </a:solidFill>
                <a:latin typeface="Martel Sans Light" pitchFamily="34" charset="0"/>
                <a:cs typeface="Martel Sans Light" pitchFamily="34" charset="-120"/>
              </a:rPr>
              <a:t>: https</a:t>
            </a:r>
            <a:r>
              <a:rPr lang="en-US" sz="1850" dirty="0">
                <a:solidFill>
                  <a:srgbClr val="D9E1FF"/>
                </a:solidFill>
                <a:latin typeface="Martel Sans Light" pitchFamily="34" charset="0"/>
                <a:cs typeface="Martel Sans Light" pitchFamily="34" charset="-120"/>
              </a:rPr>
              <a:t>://youtu.be/NB4fNkeCd9E</a:t>
            </a:r>
            <a:endParaRPr lang="en-US" sz="1850" dirty="0"/>
          </a:p>
        </p:txBody>
      </p:sp>
      <p:pic>
        <p:nvPicPr>
          <p:cNvPr id="5" name="Audio 4">
            <a:hlinkClick r:id="" action="ppaction://media"/>
            <a:extLst>
              <a:ext uri="{FF2B5EF4-FFF2-40B4-BE49-F238E27FC236}">
                <a16:creationId xmlns:a16="http://schemas.microsoft.com/office/drawing/2014/main" id="{42471F64-F3C6-A213-F5DA-A571DA78F09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6567"/>
    </mc:Choice>
    <mc:Fallback>
      <p:transition spd="slow" advTm="365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9144000" y="0"/>
            <a:ext cx="5486400" cy="8229600"/>
          </a:xfrm>
          <a:prstGeom prst="rect">
            <a:avLst/>
          </a:prstGeom>
        </p:spPr>
      </p:pic>
      <p:sp>
        <p:nvSpPr>
          <p:cNvPr id="3" name="Text 0"/>
          <p:cNvSpPr/>
          <p:nvPr/>
        </p:nvSpPr>
        <p:spPr>
          <a:xfrm>
            <a:off x="837724" y="2729389"/>
            <a:ext cx="7468553" cy="2298144"/>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Automated Sorting System: A Mechatronics Approach Automated sorting systems are essential for modern industries. They enhance efficiency, reduce errors, and improve productivity. </a:t>
            </a:r>
            <a:endParaRPr lang="en-US" sz="1850" dirty="0"/>
          </a:p>
        </p:txBody>
      </p:sp>
      <p:sp>
        <p:nvSpPr>
          <p:cNvPr id="4" name="Shape 1"/>
          <p:cNvSpPr/>
          <p:nvPr/>
        </p:nvSpPr>
        <p:spPr>
          <a:xfrm>
            <a:off x="837724" y="5314593"/>
            <a:ext cx="382905" cy="382905"/>
          </a:xfrm>
          <a:prstGeom prst="roundRect">
            <a:avLst>
              <a:gd name="adj" fmla="val 23878209"/>
            </a:avLst>
          </a:prstGeom>
          <a:noFill/>
          <a:ln w="7620">
            <a:solidFill>
              <a:srgbClr val="3C3838"/>
            </a:solidFill>
            <a:prstDash val="solid"/>
          </a:ln>
        </p:spPr>
      </p:sp>
      <p:sp>
        <p:nvSpPr>
          <p:cNvPr id="6" name="Text 2"/>
          <p:cNvSpPr/>
          <p:nvPr/>
        </p:nvSpPr>
        <p:spPr>
          <a:xfrm>
            <a:off x="1340287" y="5296733"/>
            <a:ext cx="3758089" cy="418862"/>
          </a:xfrm>
          <a:prstGeom prst="rect">
            <a:avLst/>
          </a:prstGeom>
          <a:noFill/>
          <a:ln/>
        </p:spPr>
        <p:txBody>
          <a:bodyPr wrap="none" lIns="0" tIns="0" rIns="0" bIns="0" rtlCol="0" anchor="t"/>
          <a:lstStyle/>
          <a:p>
            <a:pPr marL="0" indent="0" algn="l">
              <a:lnSpc>
                <a:spcPts val="3250"/>
              </a:lnSpc>
              <a:buNone/>
            </a:pPr>
            <a:r>
              <a:rPr lang="en-US" sz="2350" b="1" dirty="0">
                <a:solidFill>
                  <a:srgbClr val="D9E1FF"/>
                </a:solidFill>
                <a:latin typeface="Martel Sans Bold" pitchFamily="34" charset="0"/>
                <a:ea typeface="Martel Sans Bold" pitchFamily="34" charset="-122"/>
                <a:cs typeface="Martel Sans Bold" pitchFamily="34" charset="-120"/>
              </a:rPr>
              <a:t>Dikshant kumar Singh</a:t>
            </a:r>
            <a:endParaRPr lang="en-US" sz="2350" dirty="0"/>
          </a:p>
        </p:txBody>
      </p:sp>
      <p:pic>
        <p:nvPicPr>
          <p:cNvPr id="7" name="Audio 6">
            <a:hlinkClick r:id="" action="ppaction://media"/>
            <a:extLst>
              <a:ext uri="{FF2B5EF4-FFF2-40B4-BE49-F238E27FC236}">
                <a16:creationId xmlns:a16="http://schemas.microsoft.com/office/drawing/2014/main" id="{E14F7A11-80F4-AF65-627D-930976A0740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027"/>
    </mc:Choice>
    <mc:Fallback>
      <p:transition spd="slow" advTm="13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5486400" cy="8229600"/>
          </a:xfrm>
          <a:prstGeom prst="rect">
            <a:avLst/>
          </a:prstGeom>
        </p:spPr>
      </p:pic>
      <p:sp>
        <p:nvSpPr>
          <p:cNvPr id="3" name="Text 0"/>
          <p:cNvSpPr/>
          <p:nvPr/>
        </p:nvSpPr>
        <p:spPr>
          <a:xfrm>
            <a:off x="6324124" y="2465189"/>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Introduction: The Need for Automated Sorting</a:t>
            </a:r>
            <a:endParaRPr lang="en-US" sz="4400" dirty="0"/>
          </a:p>
        </p:txBody>
      </p:sp>
      <p:sp>
        <p:nvSpPr>
          <p:cNvPr id="4" name="Text 1"/>
          <p:cNvSpPr/>
          <p:nvPr/>
        </p:nvSpPr>
        <p:spPr>
          <a:xfrm>
            <a:off x="6324124" y="4232196"/>
            <a:ext cx="7468553" cy="1532096"/>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Automated sorting systems are crucial in manufacturing, logistics, and recycling. They offer benefits like improved efficiency, accuracy, and speed. Moreover, they reduce costs. The focus is on mechatronics principles and seamless system integration.</a:t>
            </a:r>
            <a:endParaRPr lang="en-US" sz="1850" dirty="0"/>
          </a:p>
        </p:txBody>
      </p:sp>
      <p:pic>
        <p:nvPicPr>
          <p:cNvPr id="5" name="Audio 4">
            <a:hlinkClick r:id="" action="ppaction://media"/>
            <a:extLst>
              <a:ext uri="{FF2B5EF4-FFF2-40B4-BE49-F238E27FC236}">
                <a16:creationId xmlns:a16="http://schemas.microsoft.com/office/drawing/2014/main" id="{019EAA87-31A3-608E-5311-D4AF61922D6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4367"/>
    </mc:Choice>
    <mc:Fallback>
      <p:transition spd="slow" advTm="943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9144000" y="0"/>
            <a:ext cx="5486400" cy="8229600"/>
          </a:xfrm>
          <a:prstGeom prst="rect">
            <a:avLst/>
          </a:prstGeom>
        </p:spPr>
      </p:pic>
      <p:sp>
        <p:nvSpPr>
          <p:cNvPr id="3" name="Text 0"/>
          <p:cNvSpPr/>
          <p:nvPr/>
        </p:nvSpPr>
        <p:spPr>
          <a:xfrm>
            <a:off x="837724" y="1947624"/>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System Design: Mechatronics Components</a:t>
            </a:r>
            <a:endParaRPr lang="en-US" sz="4400" dirty="0"/>
          </a:p>
        </p:txBody>
      </p:sp>
      <p:sp>
        <p:nvSpPr>
          <p:cNvPr id="4" name="Text 1"/>
          <p:cNvSpPr/>
          <p:nvPr/>
        </p:nvSpPr>
        <p:spPr>
          <a:xfrm>
            <a:off x="837724" y="3714631"/>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Mechanical design: Conveyor belt, sorting mechanism (e.g., pneumatic cylinders, robotic arm). Electrical components: Sensors, actuators (motors, solenoids), power supply.</a:t>
            </a:r>
            <a:endParaRPr lang="en-US" sz="1850" dirty="0"/>
          </a:p>
        </p:txBody>
      </p:sp>
      <p:sp>
        <p:nvSpPr>
          <p:cNvPr id="5" name="Text 2"/>
          <p:cNvSpPr/>
          <p:nvPr/>
        </p:nvSpPr>
        <p:spPr>
          <a:xfrm>
            <a:off x="837724" y="5132903"/>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Computational components: Microcontroller, control algorithm, user interface. The system architecture diagram provides a visual overview.</a:t>
            </a:r>
            <a:endParaRPr lang="en-US" sz="1850" dirty="0"/>
          </a:p>
        </p:txBody>
      </p:sp>
      <p:pic>
        <p:nvPicPr>
          <p:cNvPr id="6" name="Audio 5">
            <a:hlinkClick r:id="" action="ppaction://media"/>
            <a:extLst>
              <a:ext uri="{FF2B5EF4-FFF2-40B4-BE49-F238E27FC236}">
                <a16:creationId xmlns:a16="http://schemas.microsoft.com/office/drawing/2014/main" id="{19230A2B-8D24-A8E2-2F7B-5B2925E3DE3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8498"/>
    </mc:Choice>
    <mc:Fallback>
      <p:transition spd="slow" advTm="48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9144000" y="0"/>
            <a:ext cx="5486400" cy="8229600"/>
          </a:xfrm>
          <a:prstGeom prst="rect">
            <a:avLst/>
          </a:prstGeom>
        </p:spPr>
      </p:pic>
      <p:sp>
        <p:nvSpPr>
          <p:cNvPr id="3" name="Text 0"/>
          <p:cNvSpPr/>
          <p:nvPr/>
        </p:nvSpPr>
        <p:spPr>
          <a:xfrm>
            <a:off x="837724" y="2465189"/>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Sensor Integration and Data Acquisition</a:t>
            </a:r>
            <a:endParaRPr lang="en-US" sz="4400" dirty="0"/>
          </a:p>
        </p:txBody>
      </p:sp>
      <p:sp>
        <p:nvSpPr>
          <p:cNvPr id="4" name="Text 1"/>
          <p:cNvSpPr/>
          <p:nvPr/>
        </p:nvSpPr>
        <p:spPr>
          <a:xfrm>
            <a:off x="837724" y="4232196"/>
            <a:ext cx="7468553" cy="1532096"/>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Proximity, color, and weight sensors are essential. Sensor data is processed and analyzed. Algorithms identify and categorize objects. Calibration ensures accuracy. These details are crucial for effective performance.</a:t>
            </a:r>
            <a:endParaRPr lang="en-US" sz="1850" dirty="0"/>
          </a:p>
        </p:txBody>
      </p:sp>
      <p:pic>
        <p:nvPicPr>
          <p:cNvPr id="5" name="Audio 4">
            <a:hlinkClick r:id="" action="ppaction://media"/>
            <a:extLst>
              <a:ext uri="{FF2B5EF4-FFF2-40B4-BE49-F238E27FC236}">
                <a16:creationId xmlns:a16="http://schemas.microsoft.com/office/drawing/2014/main" id="{6CEECF35-3872-6BF3-8E44-0023F1172D2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404"/>
    </mc:Choice>
    <mc:Fallback>
      <p:transition spd="slow" advTm="354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3140393"/>
            <a:ext cx="7994690"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Control System Implementation</a:t>
            </a:r>
            <a:endParaRPr lang="en-US" sz="4400" dirty="0"/>
          </a:p>
        </p:txBody>
      </p:sp>
      <p:sp>
        <p:nvSpPr>
          <p:cNvPr id="3" name="Text 1"/>
          <p:cNvSpPr/>
          <p:nvPr/>
        </p:nvSpPr>
        <p:spPr>
          <a:xfrm>
            <a:off x="837724" y="4323159"/>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Microcontrollers (Arduino, Python) are programmed. Control algorithms manage actuators. Feedback mechanisms correct errors. Real-time performance ensures responsiveness. This is essential for efficiency.</a:t>
            </a:r>
            <a:endParaRPr lang="en-US" sz="1850" dirty="0"/>
          </a:p>
        </p:txBody>
      </p:sp>
      <p:pic>
        <p:nvPicPr>
          <p:cNvPr id="4" name="Audio 3">
            <a:hlinkClick r:id="" action="ppaction://media"/>
            <a:extLst>
              <a:ext uri="{FF2B5EF4-FFF2-40B4-BE49-F238E27FC236}">
                <a16:creationId xmlns:a16="http://schemas.microsoft.com/office/drawing/2014/main" id="{568AD4E3-F281-DEA8-A69B-A3167D70BA9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612"/>
    </mc:Choice>
    <mc:Fallback>
      <p:transition spd="slow" advTm="19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5486400" cy="8229600"/>
          </a:xfrm>
          <a:prstGeom prst="rect">
            <a:avLst/>
          </a:prstGeom>
        </p:spPr>
      </p:pic>
      <p:sp>
        <p:nvSpPr>
          <p:cNvPr id="3" name="Text 0"/>
          <p:cNvSpPr/>
          <p:nvPr/>
        </p:nvSpPr>
        <p:spPr>
          <a:xfrm>
            <a:off x="6324124" y="2817257"/>
            <a:ext cx="7066121"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Implementation and Testing</a:t>
            </a:r>
            <a:endParaRPr lang="en-US" sz="4400" dirty="0"/>
          </a:p>
        </p:txBody>
      </p:sp>
      <p:sp>
        <p:nvSpPr>
          <p:cNvPr id="4" name="Text 1"/>
          <p:cNvSpPr/>
          <p:nvPr/>
        </p:nvSpPr>
        <p:spPr>
          <a:xfrm>
            <a:off x="6324124" y="3880247"/>
            <a:ext cx="7468553" cy="1532096"/>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The system undergoes assembly and wiring. Functional, performance, and reliability tests are conducted. Sorting speed, accuracy, and throughput are measured. Troubleshooting and optimization are key for refinement.</a:t>
            </a:r>
            <a:endParaRPr lang="en-US" sz="1850" dirty="0"/>
          </a:p>
        </p:txBody>
      </p:sp>
      <p:pic>
        <p:nvPicPr>
          <p:cNvPr id="5" name="Audio 4">
            <a:hlinkClick r:id="" action="ppaction://media"/>
            <a:extLst>
              <a:ext uri="{FF2B5EF4-FFF2-40B4-BE49-F238E27FC236}">
                <a16:creationId xmlns:a16="http://schemas.microsoft.com/office/drawing/2014/main" id="{D93D20E1-7011-9403-192B-8B8B8580754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030"/>
    </mc:Choice>
    <mc:Fallback>
      <p:transition spd="slow" advTm="39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F3885C9-E96B-3862-BBFE-D1E8C51DBBFC}"/>
              </a:ext>
            </a:extLst>
          </p:cNvPr>
          <p:cNvPicPr>
            <a:picLocks noChangeAspect="1"/>
          </p:cNvPicPr>
          <p:nvPr/>
        </p:nvPicPr>
        <p:blipFill>
          <a:blip r:embed="rId4"/>
          <a:stretch>
            <a:fillRect/>
          </a:stretch>
        </p:blipFill>
        <p:spPr>
          <a:xfrm>
            <a:off x="810228" y="1433138"/>
            <a:ext cx="5926238" cy="5363323"/>
          </a:xfrm>
          <a:prstGeom prst="rect">
            <a:avLst/>
          </a:prstGeom>
        </p:spPr>
      </p:pic>
      <p:pic>
        <p:nvPicPr>
          <p:cNvPr id="11" name="Picture 10">
            <a:extLst>
              <a:ext uri="{FF2B5EF4-FFF2-40B4-BE49-F238E27FC236}">
                <a16:creationId xmlns:a16="http://schemas.microsoft.com/office/drawing/2014/main" id="{EFE28E8C-B60C-3B1F-E2B3-364D06D852A2}"/>
              </a:ext>
            </a:extLst>
          </p:cNvPr>
          <p:cNvPicPr>
            <a:picLocks noChangeAspect="1"/>
          </p:cNvPicPr>
          <p:nvPr/>
        </p:nvPicPr>
        <p:blipFill>
          <a:blip r:embed="rId5"/>
          <a:stretch>
            <a:fillRect/>
          </a:stretch>
        </p:blipFill>
        <p:spPr>
          <a:xfrm>
            <a:off x="6632293" y="1518875"/>
            <a:ext cx="6910087" cy="5191850"/>
          </a:xfrm>
          <a:prstGeom prst="rect">
            <a:avLst/>
          </a:prstGeom>
        </p:spPr>
      </p:pic>
      <p:pic>
        <p:nvPicPr>
          <p:cNvPr id="12" name="Audio 11">
            <a:hlinkClick r:id="" action="ppaction://media"/>
            <a:extLst>
              <a:ext uri="{FF2B5EF4-FFF2-40B4-BE49-F238E27FC236}">
                <a16:creationId xmlns:a16="http://schemas.microsoft.com/office/drawing/2014/main" id="{69B9997E-4684-46FE-EC07-C8BE4CF7646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extLst>
      <p:ext uri="{BB962C8B-B14F-4D97-AF65-F5344CB8AC3E}">
        <p14:creationId xmlns:p14="http://schemas.microsoft.com/office/powerpoint/2010/main" val="2599454106"/>
      </p:ext>
    </p:extLst>
  </p:cSld>
  <p:clrMapOvr>
    <a:masterClrMapping/>
  </p:clrMapOvr>
  <mc:AlternateContent xmlns:mc="http://schemas.openxmlformats.org/markup-compatibility/2006">
    <mc:Choice xmlns:p14="http://schemas.microsoft.com/office/powerpoint/2010/main" Requires="p14">
      <p:transition spd="slow" p14:dur="2000" advTm="91422"/>
    </mc:Choice>
    <mc:Fallback>
      <p:transition spd="slow" advTm="914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2997843"/>
          </a:xfrm>
          <a:prstGeom prst="rect">
            <a:avLst/>
          </a:prstGeom>
        </p:spPr>
      </p:pic>
      <p:sp>
        <p:nvSpPr>
          <p:cNvPr id="3" name="Text 0"/>
          <p:cNvSpPr/>
          <p:nvPr/>
        </p:nvSpPr>
        <p:spPr>
          <a:xfrm>
            <a:off x="837724" y="4370189"/>
            <a:ext cx="5722382"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Results and Discussion</a:t>
            </a:r>
            <a:endParaRPr lang="en-US" sz="4400" dirty="0"/>
          </a:p>
        </p:txBody>
      </p:sp>
      <p:sp>
        <p:nvSpPr>
          <p:cNvPr id="4" name="Text 1"/>
          <p:cNvSpPr/>
          <p:nvPr/>
        </p:nvSpPr>
        <p:spPr>
          <a:xfrm>
            <a:off x="837724" y="5433179"/>
            <a:ext cx="12954952" cy="383024"/>
          </a:xfrm>
          <a:prstGeom prst="rect">
            <a:avLst/>
          </a:prstGeom>
          <a:noFill/>
          <a:ln/>
        </p:spPr>
        <p:txBody>
          <a:bodyPr wrap="non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Quantitative results show sorting speed, accuracy, and throughput.</a:t>
            </a:r>
            <a:endParaRPr lang="en-US" sz="1850" dirty="0"/>
          </a:p>
        </p:txBody>
      </p:sp>
      <p:sp>
        <p:nvSpPr>
          <p:cNvPr id="5" name="Text 2"/>
          <p:cNvSpPr/>
          <p:nvPr/>
        </p:nvSpPr>
        <p:spPr>
          <a:xfrm>
            <a:off x="837724" y="6085403"/>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The system is compared with manual sorting methods. Advantages and limitations are analyzed. Future improvements and scalability are also considered.</a:t>
            </a:r>
            <a:endParaRPr lang="en-US" sz="1850" dirty="0"/>
          </a:p>
        </p:txBody>
      </p:sp>
      <p:pic>
        <p:nvPicPr>
          <p:cNvPr id="6" name="Audio 5">
            <a:hlinkClick r:id="" action="ppaction://media"/>
            <a:extLst>
              <a:ext uri="{FF2B5EF4-FFF2-40B4-BE49-F238E27FC236}">
                <a16:creationId xmlns:a16="http://schemas.microsoft.com/office/drawing/2014/main" id="{767A7E12-BE3E-E937-9271-264F08020AF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5106"/>
    </mc:Choice>
    <mc:Fallback>
      <p:transition spd="slow" advTm="75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367</Words>
  <Application>Microsoft Office PowerPoint</Application>
  <PresentationFormat>Custom</PresentationFormat>
  <Paragraphs>35</Paragraphs>
  <Slides>10</Slides>
  <Notes>8</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Martel Sans Bold</vt:lpstr>
      <vt:lpstr>Arial</vt:lpstr>
      <vt:lpstr>Martel Sans Light</vt:lpstr>
      <vt:lpstr>Kanit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Dikshant  Kumar Singh</cp:lastModifiedBy>
  <cp:revision>3</cp:revision>
  <dcterms:created xsi:type="dcterms:W3CDTF">2025-04-02T20:04:36Z</dcterms:created>
  <dcterms:modified xsi:type="dcterms:W3CDTF">2025-04-02T20:46:17Z</dcterms:modified>
</cp:coreProperties>
</file>